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Lst>
  <p:sldIdLst>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57"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378744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912315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0236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33135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5408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06236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2513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4316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3719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0940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55837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84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38294213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57972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9915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71631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11068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17437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8189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623232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06971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12365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34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69272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1027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83242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906699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91741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1321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984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56375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78147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425191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301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3618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84327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69685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67972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69151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26208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31208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11247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73008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781975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753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68784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907569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40311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47344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48389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72521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06378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81768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05697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057034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949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04590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0449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24135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3008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12816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55080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44313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43956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34990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79996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54715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23274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49345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25927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94334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56289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14058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08052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36094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61652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50392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484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101469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467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70991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5224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48038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07210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06303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49475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97181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081455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229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81074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74325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731859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98697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4576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32335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535713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66923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148982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551067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523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95527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647380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41421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50975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37719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36847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25716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77031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71040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83323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9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417665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54885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74512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099215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38515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16035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632979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112562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79316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3579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34129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414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074881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19934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23332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34896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05537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7065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7603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30603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126712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321766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0745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98390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63157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71832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550934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1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00284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439042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85263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88996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178447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3173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97457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411836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53475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427225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40768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530704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24941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01907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12264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279232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7568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7767658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990635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21962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7869287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02921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66038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555099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349234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11275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64550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8660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900429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02212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21373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01985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4303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10912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71643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42992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8153137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91189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7281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6156140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212822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141366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68377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216748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66769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97818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63373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136553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8653699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9997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078875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89804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30153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38877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93598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94895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4066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3808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297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203759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5935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50998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0689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7339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1101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1890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8595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5304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1057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382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855D575-9826-4778-AD13-30488B8F8B07}" type="datetimeFigureOut">
              <a:rPr lang="ar-IQ" smtClean="0"/>
              <a:t>03/08/1442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3254370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4883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825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9899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4005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3392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1834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06407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61221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3659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845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855D575-9826-4778-AD13-30488B8F8B07}" type="datetimeFigureOut">
              <a:rPr lang="ar-IQ" smtClean="0"/>
              <a:t>03/08/1442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1651097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7456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574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23608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0741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0649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5769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1834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06407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61221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3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855D575-9826-4778-AD13-30488B8F8B07}" type="datetimeFigureOut">
              <a:rPr lang="ar-IQ" smtClean="0"/>
              <a:t>03/08/1442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225711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8455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7456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5746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23608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0741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0649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5769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2604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5330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810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855D575-9826-4778-AD13-30488B8F8B07}" type="datetimeFigureOut">
              <a:rPr lang="ar-IQ" smtClean="0"/>
              <a:t>03/08/1442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2932839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8266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245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6929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58433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2867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19566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2712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1085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01761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883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855D575-9826-4778-AD13-30488B8F8B07}" type="datetimeFigureOut">
              <a:rPr lang="ar-IQ" smtClean="0"/>
              <a:t>03/08/1442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7378527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50583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55677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1101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13327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4399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8376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45041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8418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9978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659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855D575-9826-4778-AD13-30488B8F8B07}" type="datetimeFigureOut">
              <a:rPr lang="ar-IQ" smtClean="0"/>
              <a:t>03/08/1442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D5A417-F40E-4E3F-958B-43CD5B0EC617}" type="slidenum">
              <a:rPr lang="ar-IQ" smtClean="0"/>
              <a:t>‹#›</a:t>
            </a:fld>
            <a:endParaRPr lang="ar-IQ"/>
          </a:p>
        </p:txBody>
      </p:sp>
    </p:spTree>
    <p:extLst>
      <p:ext uri="{BB962C8B-B14F-4D97-AF65-F5344CB8AC3E}">
        <p14:creationId xmlns:p14="http://schemas.microsoft.com/office/powerpoint/2010/main" val="410729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4226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4563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8401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36289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8010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6612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8275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8093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38052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319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855D575-9826-4778-AD13-30488B8F8B07}" type="datetimeFigureOut">
              <a:rPr lang="ar-IQ" smtClean="0"/>
              <a:t>03/08/1442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D5A417-F40E-4E3F-958B-43CD5B0EC617}" type="slidenum">
              <a:rPr lang="ar-IQ" smtClean="0"/>
              <a:t>‹#›</a:t>
            </a:fld>
            <a:endParaRPr lang="ar-IQ"/>
          </a:p>
        </p:txBody>
      </p:sp>
    </p:spTree>
    <p:extLst>
      <p:ext uri="{BB962C8B-B14F-4D97-AF65-F5344CB8AC3E}">
        <p14:creationId xmlns:p14="http://schemas.microsoft.com/office/powerpoint/2010/main" val="180937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9062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99350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22362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9449137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31363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04489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72467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66365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61021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33662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7472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247460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02684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552187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71053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37417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31463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3759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257951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5064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50643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07320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47255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03/08/1442</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00452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nSpc>
                <a:spcPct val="150000"/>
              </a:lnSpc>
              <a:spcAft>
                <a:spcPts val="1000"/>
              </a:spcAft>
            </a:pPr>
            <a:r>
              <a:rPr lang="ar-IQ" b="1" dirty="0" smtClean="0">
                <a:ea typeface="Calibri"/>
              </a:rPr>
              <a:t/>
            </a:r>
            <a:br>
              <a:rPr lang="ar-IQ" b="1" dirty="0" smtClean="0">
                <a:ea typeface="Calibri"/>
              </a:rPr>
            </a:br>
            <a:r>
              <a:rPr lang="ar-IQ" b="1" dirty="0" err="1" smtClean="0">
                <a:ea typeface="Calibri"/>
              </a:rPr>
              <a:t>المحاضرةالسابعة</a:t>
            </a:r>
            <a:r>
              <a:rPr lang="ar-IQ" b="1" dirty="0" smtClean="0">
                <a:ea typeface="Calibri"/>
              </a:rPr>
              <a:t> </a:t>
            </a:r>
            <a:r>
              <a:rPr lang="ar-IQ" b="1" dirty="0">
                <a:ea typeface="Calibri"/>
              </a:rPr>
              <a:t>: </a:t>
            </a:r>
            <a:r>
              <a:rPr lang="en-US" sz="2800" dirty="0">
                <a:ea typeface="Calibri"/>
                <a:cs typeface="Arial"/>
              </a:rPr>
              <a:t/>
            </a:r>
            <a:br>
              <a:rPr lang="en-US" sz="2800" dirty="0">
                <a:ea typeface="Calibri"/>
                <a:cs typeface="Arial"/>
              </a:rPr>
            </a:br>
            <a:endParaRPr lang="ar-IQ" dirty="0"/>
          </a:p>
        </p:txBody>
      </p:sp>
      <p:sp>
        <p:nvSpPr>
          <p:cNvPr id="3" name="عنصر نائب للمحتوى 2"/>
          <p:cNvSpPr>
            <a:spLocks noGrp="1"/>
          </p:cNvSpPr>
          <p:nvPr>
            <p:ph idx="1"/>
          </p:nvPr>
        </p:nvSpPr>
        <p:spPr/>
        <p:txBody>
          <a:bodyPr/>
          <a:lstStyle/>
          <a:p>
            <a:pPr lvl="1"/>
            <a:r>
              <a:rPr lang="ar-IQ" sz="1800" dirty="0">
                <a:solidFill>
                  <a:prstClr val="black"/>
                </a:solidFill>
              </a:rPr>
              <a:t>في المحاضرة السابقة تكلمنا </a:t>
            </a:r>
            <a:r>
              <a:rPr lang="ar-IQ" sz="1800" dirty="0" smtClean="0">
                <a:solidFill>
                  <a:prstClr val="black"/>
                </a:solidFill>
              </a:rPr>
              <a:t>عن</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الغرويات وخواص التربة الكيميائية </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الغرويات المعدنية</a:t>
            </a:r>
            <a:r>
              <a:rPr lang="ar-IQ" sz="1600" dirty="0">
                <a:solidFill>
                  <a:prstClr val="black"/>
                </a:solidFill>
                <a:ea typeface="Calibri"/>
                <a:cs typeface="Times New Roman"/>
              </a:rPr>
              <a:t> </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الغرويات العضوية</a:t>
            </a:r>
            <a:r>
              <a:rPr lang="ar-IQ" sz="1600" dirty="0">
                <a:solidFill>
                  <a:prstClr val="black"/>
                </a:solidFill>
                <a:ea typeface="Calibri"/>
                <a:cs typeface="Times New Roman"/>
              </a:rPr>
              <a:t> </a:t>
            </a:r>
            <a:endParaRPr lang="ar-IQ" sz="1600" dirty="0" smtClean="0">
              <a:solidFill>
                <a:prstClr val="black"/>
              </a:solidFill>
              <a:ea typeface="Calibri"/>
              <a:cs typeface="Times New Roman"/>
            </a:endParaRPr>
          </a:p>
          <a:p>
            <a:pPr lvl="0" algn="just">
              <a:lnSpc>
                <a:spcPct val="115000"/>
              </a:lnSpc>
              <a:spcAft>
                <a:spcPts val="1000"/>
              </a:spcAft>
              <a:tabLst>
                <a:tab pos="1330960" algn="l"/>
                <a:tab pos="5731510" algn="r"/>
              </a:tabLst>
            </a:pPr>
            <a:r>
              <a:rPr lang="ar-IQ" sz="1800" dirty="0">
                <a:solidFill>
                  <a:prstClr val="black"/>
                </a:solidFill>
                <a:cs typeface="Times New Roman"/>
              </a:rPr>
              <a:t>في محاضرة اليوم سوف نتكلم عن</a:t>
            </a:r>
          </a:p>
          <a:p>
            <a:pPr>
              <a:lnSpc>
                <a:spcPct val="150000"/>
              </a:lnSpc>
              <a:spcAft>
                <a:spcPts val="1000"/>
              </a:spcAft>
            </a:pPr>
            <a:r>
              <a:rPr lang="ar-IQ" sz="1600" b="1" dirty="0" err="1">
                <a:ea typeface="Calibri"/>
                <a:cs typeface="Times New Roman"/>
              </a:rPr>
              <a:t>ادمصاص</a:t>
            </a:r>
            <a:r>
              <a:rPr lang="ar-IQ" sz="1600" b="1" dirty="0">
                <a:ea typeface="Calibri"/>
                <a:cs typeface="Times New Roman"/>
              </a:rPr>
              <a:t> وتبادل الايونات في التربة </a:t>
            </a:r>
            <a:r>
              <a:rPr lang="ar-IQ" sz="1600" b="1" u="sng" dirty="0">
                <a:ea typeface="Calibri"/>
                <a:cs typeface="Times New Roman"/>
              </a:rPr>
              <a:t>: </a:t>
            </a:r>
            <a:endParaRPr lang="en-US" sz="1200" dirty="0">
              <a:ea typeface="Calibri"/>
              <a:cs typeface="Arial"/>
            </a:endParaRPr>
          </a:p>
          <a:p>
            <a:pPr>
              <a:lnSpc>
                <a:spcPct val="115000"/>
              </a:lnSpc>
              <a:spcAft>
                <a:spcPts val="1000"/>
              </a:spcAft>
            </a:pPr>
            <a:r>
              <a:rPr lang="ar-IQ" sz="1600" b="1" dirty="0">
                <a:ea typeface="Calibri"/>
                <a:cs typeface="Times New Roman"/>
              </a:rPr>
              <a:t>الايونات الموجبة القابلة للتبادل السائدة في التربة  : </a:t>
            </a:r>
            <a:endParaRPr lang="en-US" sz="1200" dirty="0">
              <a:ea typeface="Calibri"/>
              <a:cs typeface="Arial"/>
            </a:endParaRPr>
          </a:p>
          <a:p>
            <a:pPr lvl="0" algn="just">
              <a:lnSpc>
                <a:spcPct val="115000"/>
              </a:lnSpc>
              <a:spcAft>
                <a:spcPts val="1000"/>
              </a:spcAft>
              <a:tabLst>
                <a:tab pos="1330960" algn="l"/>
                <a:tab pos="5731510" algn="r"/>
              </a:tabLst>
            </a:pPr>
            <a:r>
              <a:rPr lang="ar-IQ" sz="1600" b="1" dirty="0" smtClean="0">
                <a:effectLst/>
                <a:ea typeface="Calibri"/>
                <a:cs typeface="Times New Roman"/>
              </a:rPr>
              <a:t>العوامل المؤثرة على سعة تبادل الايونات الموجبة </a:t>
            </a:r>
            <a:endParaRPr lang="en-US" sz="1600" dirty="0">
              <a:solidFill>
                <a:prstClr val="black"/>
              </a:solidFill>
              <a:ea typeface="Calibri"/>
            </a:endParaRPr>
          </a:p>
          <a:p>
            <a:pPr lvl="1"/>
            <a:endParaRPr lang="ar-IQ" sz="1800" dirty="0">
              <a:solidFill>
                <a:prstClr val="black"/>
              </a:solidFill>
            </a:endParaRPr>
          </a:p>
          <a:p>
            <a:endParaRPr lang="ar-IQ" dirty="0"/>
          </a:p>
        </p:txBody>
      </p:sp>
    </p:spTree>
    <p:extLst>
      <p:ext uri="{BB962C8B-B14F-4D97-AF65-F5344CB8AC3E}">
        <p14:creationId xmlns:p14="http://schemas.microsoft.com/office/powerpoint/2010/main" val="405153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lnSpc>
                <a:spcPct val="115000"/>
              </a:lnSpc>
              <a:spcAft>
                <a:spcPts val="1000"/>
              </a:spcAft>
            </a:pPr>
            <a:r>
              <a:rPr lang="ar-IQ" dirty="0">
                <a:ea typeface="Calibri"/>
              </a:rPr>
              <a:t>تركيز الايونات في محلول التربة </a:t>
            </a:r>
            <a:r>
              <a:rPr lang="ar-IQ" dirty="0" err="1">
                <a:ea typeface="Calibri"/>
              </a:rPr>
              <a:t>مليمكافيء</a:t>
            </a:r>
            <a:r>
              <a:rPr lang="ar-IQ" dirty="0">
                <a:ea typeface="Calibri"/>
              </a:rPr>
              <a:t> / لتر </a:t>
            </a:r>
            <a:r>
              <a:rPr lang="en-US" sz="3600" dirty="0">
                <a:ea typeface="Calibri"/>
                <a:cs typeface="Arial"/>
              </a:rPr>
              <a:t/>
            </a:r>
            <a:br>
              <a:rPr lang="en-US" sz="3600" dirty="0">
                <a:ea typeface="Calibri"/>
                <a:cs typeface="Arial"/>
              </a:rPr>
            </a:br>
            <a:endParaRPr lang="ar-IQ" dirty="0"/>
          </a:p>
        </p:txBody>
      </p:sp>
      <p:pic>
        <p:nvPicPr>
          <p:cNvPr id="12289"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16832"/>
            <a:ext cx="743275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1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86409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nSpc>
                <a:spcPct val="115000"/>
              </a:lnSpc>
              <a:spcAft>
                <a:spcPts val="1000"/>
              </a:spcAft>
            </a:pPr>
            <a:r>
              <a:rPr lang="ar-IQ" dirty="0">
                <a:ea typeface="Calibri"/>
                <a:cs typeface="Times New Roman"/>
              </a:rPr>
              <a:t>يساعد على ازالة الهيدروجين </a:t>
            </a:r>
            <a:r>
              <a:rPr lang="ar-IQ" dirty="0" err="1">
                <a:ea typeface="Calibri"/>
                <a:cs typeface="Times New Roman"/>
              </a:rPr>
              <a:t>باضافة</a:t>
            </a:r>
            <a:r>
              <a:rPr lang="ar-IQ" dirty="0">
                <a:ea typeface="Calibri"/>
                <a:cs typeface="Times New Roman"/>
              </a:rPr>
              <a:t> كلوريد الصوديوم او كبريتات الصوديوم </a:t>
            </a:r>
            <a:r>
              <a:rPr lang="ar-IQ" dirty="0" err="1">
                <a:ea typeface="Calibri"/>
                <a:cs typeface="Times New Roman"/>
              </a:rPr>
              <a:t>فانها</a:t>
            </a:r>
            <a:r>
              <a:rPr lang="ar-IQ" dirty="0">
                <a:ea typeface="Calibri"/>
                <a:cs typeface="Times New Roman"/>
              </a:rPr>
              <a:t> لا تساعد على ازالة الهيدروجين . </a:t>
            </a:r>
            <a:endParaRPr lang="en-US" sz="2400" dirty="0">
              <a:ea typeface="Calibri"/>
              <a:cs typeface="Arial"/>
            </a:endParaRPr>
          </a:p>
          <a:p>
            <a:pPr>
              <a:lnSpc>
                <a:spcPct val="115000"/>
              </a:lnSpc>
              <a:spcAft>
                <a:spcPts val="1000"/>
              </a:spcAft>
            </a:pPr>
            <a:r>
              <a:rPr lang="ar-IQ" b="1" dirty="0">
                <a:ea typeface="Calibri"/>
                <a:cs typeface="Times New Roman"/>
              </a:rPr>
              <a:t>السعة التبادلية </a:t>
            </a:r>
            <a:r>
              <a:rPr lang="ar-IQ" b="1" dirty="0" err="1">
                <a:ea typeface="Calibri"/>
                <a:cs typeface="Times New Roman"/>
              </a:rPr>
              <a:t>للايونات</a:t>
            </a:r>
            <a:r>
              <a:rPr lang="ar-IQ" b="1" dirty="0">
                <a:ea typeface="Calibri"/>
                <a:cs typeface="Times New Roman"/>
              </a:rPr>
              <a:t> الموجبة </a:t>
            </a:r>
            <a:endParaRPr lang="en-US" sz="2400" dirty="0">
              <a:ea typeface="Calibri"/>
              <a:cs typeface="Arial"/>
            </a:endParaRPr>
          </a:p>
          <a:p>
            <a:pPr>
              <a:lnSpc>
                <a:spcPct val="150000"/>
              </a:lnSpc>
              <a:spcAft>
                <a:spcPts val="1000"/>
              </a:spcAft>
            </a:pPr>
            <a:r>
              <a:rPr lang="ar-IQ" dirty="0">
                <a:ea typeface="Calibri"/>
                <a:cs typeface="Times New Roman"/>
              </a:rPr>
              <a:t>   وهي كمية الايونات الموجبة الممسوكة في التربة بشكل قابل للتبادل عند </a:t>
            </a:r>
            <a:r>
              <a:rPr lang="en-US" dirty="0" smtClean="0">
                <a:effectLst/>
                <a:latin typeface="Times New Roman"/>
                <a:ea typeface="Calibri"/>
                <a:cs typeface="Arial"/>
              </a:rPr>
              <a:t>pH</a:t>
            </a:r>
            <a:r>
              <a:rPr lang="ar-IQ" dirty="0">
                <a:ea typeface="Calibri"/>
                <a:cs typeface="Times New Roman"/>
              </a:rPr>
              <a:t>  معينة وتقاس بوحدة </a:t>
            </a:r>
            <a:r>
              <a:rPr lang="ar-IQ" dirty="0" err="1">
                <a:ea typeface="Calibri"/>
                <a:cs typeface="Times New Roman"/>
              </a:rPr>
              <a:t>المكافيء</a:t>
            </a:r>
            <a:r>
              <a:rPr lang="ar-IQ" dirty="0">
                <a:ea typeface="Calibri"/>
                <a:cs typeface="Times New Roman"/>
              </a:rPr>
              <a:t> / 100 غم تربة . ويحتوي </a:t>
            </a:r>
            <a:r>
              <a:rPr lang="ar-IQ" dirty="0" err="1">
                <a:ea typeface="Calibri"/>
                <a:cs typeface="Times New Roman"/>
              </a:rPr>
              <a:t>المكافيء</a:t>
            </a:r>
            <a:r>
              <a:rPr lang="ar-IQ" dirty="0">
                <a:ea typeface="Calibri"/>
                <a:cs typeface="Times New Roman"/>
              </a:rPr>
              <a:t> على عدد </a:t>
            </a:r>
            <a:r>
              <a:rPr lang="ar-IQ" dirty="0" err="1">
                <a:ea typeface="Calibri"/>
                <a:cs typeface="Times New Roman"/>
              </a:rPr>
              <a:t>افوكادرو</a:t>
            </a:r>
            <a:r>
              <a:rPr lang="ar-IQ" dirty="0">
                <a:ea typeface="Calibri"/>
                <a:cs typeface="Times New Roman"/>
              </a:rPr>
              <a:t> </a:t>
            </a:r>
            <a:r>
              <a:rPr lang="ar-IQ" dirty="0" err="1">
                <a:ea typeface="Calibri"/>
                <a:cs typeface="Times New Roman"/>
              </a:rPr>
              <a:t>منمن</a:t>
            </a:r>
            <a:r>
              <a:rPr lang="ar-IQ" dirty="0">
                <a:ea typeface="Calibri"/>
                <a:cs typeface="Times New Roman"/>
              </a:rPr>
              <a:t> الذرات والذي </a:t>
            </a:r>
            <a:r>
              <a:rPr lang="ar-IQ" dirty="0" err="1">
                <a:ea typeface="Calibri"/>
                <a:cs typeface="Times New Roman"/>
              </a:rPr>
              <a:t>يكافيء</a:t>
            </a:r>
            <a:r>
              <a:rPr lang="ar-IQ" dirty="0">
                <a:ea typeface="Calibri"/>
                <a:cs typeface="Times New Roman"/>
              </a:rPr>
              <a:t> 6.02 </a:t>
            </a:r>
            <a:r>
              <a:rPr lang="en-US" dirty="0" smtClean="0">
                <a:effectLst/>
                <a:latin typeface="Times New Roman"/>
                <a:ea typeface="Calibri"/>
                <a:cs typeface="Arial"/>
              </a:rPr>
              <a:t>x</a:t>
            </a:r>
            <a:r>
              <a:rPr lang="ar-IQ" dirty="0">
                <a:ea typeface="Calibri"/>
                <a:cs typeface="Times New Roman"/>
              </a:rPr>
              <a:t> 10</a:t>
            </a:r>
            <a:r>
              <a:rPr lang="ar-IQ" baseline="30000" dirty="0">
                <a:ea typeface="Calibri"/>
                <a:cs typeface="Times New Roman"/>
              </a:rPr>
              <a:t>23</a:t>
            </a:r>
            <a:r>
              <a:rPr lang="ar-IQ" dirty="0">
                <a:ea typeface="Calibri"/>
                <a:cs typeface="Times New Roman"/>
              </a:rPr>
              <a:t> او الملي </a:t>
            </a:r>
            <a:r>
              <a:rPr lang="ar-IQ" dirty="0" err="1">
                <a:ea typeface="Calibri"/>
                <a:cs typeface="Times New Roman"/>
              </a:rPr>
              <a:t>مكافيء</a:t>
            </a:r>
            <a:r>
              <a:rPr lang="ar-IQ" dirty="0">
                <a:ea typeface="Calibri"/>
                <a:cs typeface="Times New Roman"/>
              </a:rPr>
              <a:t> 6.02 </a:t>
            </a:r>
            <a:r>
              <a:rPr lang="en-US" dirty="0" smtClean="0">
                <a:effectLst/>
                <a:latin typeface="Times New Roman"/>
                <a:ea typeface="Calibri"/>
                <a:cs typeface="Arial"/>
              </a:rPr>
              <a:t> x </a:t>
            </a:r>
            <a:r>
              <a:rPr lang="ar-IQ" dirty="0">
                <a:ea typeface="Calibri"/>
                <a:cs typeface="Times New Roman"/>
              </a:rPr>
              <a:t> 10</a:t>
            </a:r>
            <a:r>
              <a:rPr lang="ar-IQ" baseline="30000" dirty="0">
                <a:ea typeface="Calibri"/>
                <a:cs typeface="Times New Roman"/>
              </a:rPr>
              <a:t>20</a:t>
            </a:r>
            <a:r>
              <a:rPr lang="ar-IQ" dirty="0">
                <a:ea typeface="Calibri"/>
                <a:cs typeface="Times New Roman"/>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83063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dirty="0">
                <a:ea typeface="Calibri"/>
                <a:cs typeface="Times New Roman"/>
              </a:rPr>
              <a:t> العوامل المؤثرة على سعة تبادل الايونات الموجبة </a:t>
            </a:r>
            <a:endParaRPr lang="en-US" sz="2400" dirty="0">
              <a:ea typeface="Calibri"/>
              <a:cs typeface="Arial"/>
            </a:endParaRPr>
          </a:p>
          <a:p>
            <a:pPr>
              <a:lnSpc>
                <a:spcPct val="115000"/>
              </a:lnSpc>
              <a:spcAft>
                <a:spcPts val="1000"/>
              </a:spcAft>
            </a:pPr>
            <a:r>
              <a:rPr lang="ar-IQ" dirty="0">
                <a:ea typeface="Calibri"/>
                <a:cs typeface="Times New Roman"/>
              </a:rPr>
              <a:t>1- نسبة ونوع المعادن الطينية في التربة  جدول ص 150  2-5 و 3-5 </a:t>
            </a:r>
            <a:endParaRPr lang="en-US" sz="2400" dirty="0">
              <a:ea typeface="Calibri"/>
              <a:cs typeface="Arial"/>
            </a:endParaRPr>
          </a:p>
          <a:p>
            <a:pPr>
              <a:lnSpc>
                <a:spcPct val="115000"/>
              </a:lnSpc>
              <a:spcAft>
                <a:spcPts val="1000"/>
              </a:spcAft>
            </a:pPr>
            <a:r>
              <a:rPr lang="ar-IQ" dirty="0">
                <a:ea typeface="Calibri"/>
                <a:cs typeface="Times New Roman"/>
              </a:rPr>
              <a:t>2- نسبة المادة العضوية </a:t>
            </a:r>
            <a:r>
              <a:rPr lang="ar-IQ" dirty="0" err="1">
                <a:ea typeface="Calibri"/>
                <a:cs typeface="Times New Roman"/>
              </a:rPr>
              <a:t>المتدبلة</a:t>
            </a:r>
            <a:r>
              <a:rPr lang="ar-IQ" dirty="0">
                <a:ea typeface="Calibri"/>
                <a:cs typeface="Times New Roman"/>
              </a:rPr>
              <a:t> في التربة ص 151     4-5 </a:t>
            </a:r>
            <a:endParaRPr lang="en-US" sz="2400" dirty="0">
              <a:ea typeface="Calibri"/>
              <a:cs typeface="Arial"/>
            </a:endParaRPr>
          </a:p>
          <a:p>
            <a:pPr>
              <a:lnSpc>
                <a:spcPct val="115000"/>
              </a:lnSpc>
              <a:spcAft>
                <a:spcPts val="1000"/>
              </a:spcAft>
            </a:pPr>
            <a:r>
              <a:rPr lang="ar-IQ" dirty="0">
                <a:ea typeface="Calibri"/>
                <a:cs typeface="Times New Roman"/>
              </a:rPr>
              <a:t>3- رقم الحموضة </a:t>
            </a:r>
            <a:endParaRPr lang="en-US" sz="2400" dirty="0">
              <a:ea typeface="Calibri"/>
              <a:cs typeface="Arial"/>
            </a:endParaRPr>
          </a:p>
          <a:p>
            <a:endParaRPr lang="ar-IQ" dirty="0"/>
          </a:p>
        </p:txBody>
      </p:sp>
    </p:spTree>
    <p:extLst>
      <p:ext uri="{BB962C8B-B14F-4D97-AF65-F5344CB8AC3E}">
        <p14:creationId xmlns:p14="http://schemas.microsoft.com/office/powerpoint/2010/main" val="408859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2530" name="Picture 2" descr="C:\Users\rashad\Desktop\New folder\٢٠١٩١٠٠٥_٢١٣٨٥٦.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4"/>
            <a:ext cx="9130961" cy="68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2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3554" name="Picture 2" descr="C:\Users\rashad\Desktop\New folder\٢٠١٩١٠٠٥_٢١٣٩٠١.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3852"/>
            <a:ext cx="9153234" cy="68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8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4578" name="Picture 2" descr="C:\Users\rashad\Desktop\New folder\٢٠١٩١٠٠٥_٢١٣٩١٠.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0"/>
            <a:ext cx="8676456" cy="650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7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dirty="0">
                <a:ea typeface="Calibri"/>
                <a:cs typeface="Times New Roman"/>
              </a:rPr>
              <a:t> في الترب الشديدة الحموضة توجد مشكلة في زيادة ايونات الالمنيوم والمنغنيز اللذان يكونان سامان للنبات عند زيادة تركيز اي منهما عن حد معين في المحلول .كذلك فان جاهزية بعض العناصر الغذائية كالفسفور </a:t>
            </a:r>
            <a:r>
              <a:rPr lang="ar-IQ" dirty="0" err="1">
                <a:ea typeface="Calibri"/>
                <a:cs typeface="Times New Roman"/>
              </a:rPr>
              <a:t>والموليبدنيوم</a:t>
            </a:r>
            <a:r>
              <a:rPr lang="ar-IQ" dirty="0">
                <a:ea typeface="Calibri"/>
                <a:cs typeface="Times New Roman"/>
              </a:rPr>
              <a:t> قد تنخفض جدا عند زيادة حموضة التربة . اما في الترب شديدة القاعدية فغالبا ما تكون زيادة في تركيز ايونات الصوديوم في المحلول وبالتالي </a:t>
            </a:r>
            <a:r>
              <a:rPr lang="ar-IQ" dirty="0" err="1">
                <a:ea typeface="Calibri"/>
                <a:cs typeface="Times New Roman"/>
              </a:rPr>
              <a:t>فانها</a:t>
            </a:r>
            <a:r>
              <a:rPr lang="ar-IQ" dirty="0">
                <a:ea typeface="Calibri"/>
                <a:cs typeface="Times New Roman"/>
              </a:rPr>
              <a:t> تؤثر على صفات التربة الفيزيائية </a:t>
            </a:r>
            <a:r>
              <a:rPr lang="ar-IQ" dirty="0" smtClean="0">
                <a:ea typeface="Calibri"/>
                <a:cs typeface="Times New Roman"/>
              </a:rPr>
              <a:t>والكيميائية</a:t>
            </a:r>
            <a:endParaRPr lang="ar-IQ" dirty="0"/>
          </a:p>
        </p:txBody>
      </p:sp>
    </p:spTree>
    <p:extLst>
      <p:ext uri="{BB962C8B-B14F-4D97-AF65-F5344CB8AC3E}">
        <p14:creationId xmlns:p14="http://schemas.microsoft.com/office/powerpoint/2010/main" val="156208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lvl="0"/>
            <a:r>
              <a:rPr lang="ar-IQ" dirty="0">
                <a:solidFill>
                  <a:prstClr val="black"/>
                </a:solidFill>
                <a:ea typeface="Calibri"/>
                <a:cs typeface="Times New Roman"/>
              </a:rPr>
              <a:t>وعلى الصفات الحيوية </a:t>
            </a:r>
            <a:r>
              <a:rPr lang="ar-IQ" dirty="0" err="1">
                <a:solidFill>
                  <a:prstClr val="black"/>
                </a:solidFill>
                <a:ea typeface="Calibri"/>
                <a:cs typeface="Times New Roman"/>
              </a:rPr>
              <a:t>وبالامكان</a:t>
            </a:r>
            <a:r>
              <a:rPr lang="ar-IQ" dirty="0">
                <a:solidFill>
                  <a:prstClr val="black"/>
                </a:solidFill>
                <a:ea typeface="Calibri"/>
                <a:cs typeface="Times New Roman"/>
              </a:rPr>
              <a:t> تغيير رقم حموضة التربة لدرجة ما باستعمال بعض المصلحات العضوية وغير العضوية كما في المعادلة التالية .</a:t>
            </a:r>
            <a:endParaRPr lang="ar-IQ" dirty="0">
              <a:solidFill>
                <a:prstClr val="black"/>
              </a:solidFill>
            </a:endParaRPr>
          </a:p>
          <a:p>
            <a:pPr>
              <a:lnSpc>
                <a:spcPct val="115000"/>
              </a:lnSpc>
              <a:spcAft>
                <a:spcPts val="1000"/>
              </a:spcAft>
            </a:pPr>
            <a:r>
              <a:rPr lang="ar-IQ" dirty="0" smtClean="0">
                <a:ea typeface="Calibri"/>
                <a:cs typeface="Times New Roman"/>
              </a:rPr>
              <a:t>اما </a:t>
            </a:r>
            <a:r>
              <a:rPr lang="ar-IQ" dirty="0">
                <a:ea typeface="Calibri"/>
                <a:cs typeface="Times New Roman"/>
              </a:rPr>
              <a:t>خفض رقم حموضة التربة شديدة القاعدية فيتم عن طريق التخلص من ايونات الصوديوم على معقد التبادل فاذا اضيف الجبس او اي مصدر اخر للكالسيوم الذائب الى التربة </a:t>
            </a:r>
            <a:endParaRPr lang="en-US" sz="2400" dirty="0">
              <a:ea typeface="Calibri"/>
              <a:cs typeface="Arial"/>
            </a:endParaRPr>
          </a:p>
          <a:p>
            <a:endParaRPr lang="ar-IQ" dirty="0"/>
          </a:p>
        </p:txBody>
      </p:sp>
    </p:spTree>
    <p:extLst>
      <p:ext uri="{BB962C8B-B14F-4D97-AF65-F5344CB8AC3E}">
        <p14:creationId xmlns:p14="http://schemas.microsoft.com/office/powerpoint/2010/main" val="380263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5132" y="1772816"/>
            <a:ext cx="834534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70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260648"/>
            <a:ext cx="8589640" cy="6192688"/>
          </a:xfrm>
        </p:spPr>
        <p:txBody>
          <a:bodyPr>
            <a:normAutofit/>
          </a:bodyPr>
          <a:lstStyle/>
          <a:p>
            <a:pPr algn="just">
              <a:lnSpc>
                <a:spcPct val="150000"/>
              </a:lnSpc>
              <a:spcAft>
                <a:spcPts val="1000"/>
              </a:spcAft>
            </a:pPr>
            <a:r>
              <a:rPr lang="ar-IQ" b="1" u="sng" dirty="0" err="1">
                <a:ea typeface="Calibri"/>
                <a:cs typeface="Times New Roman"/>
              </a:rPr>
              <a:t>ادمصاص</a:t>
            </a:r>
            <a:r>
              <a:rPr lang="ar-IQ" b="1" u="sng" dirty="0">
                <a:ea typeface="Calibri"/>
                <a:cs typeface="Times New Roman"/>
              </a:rPr>
              <a:t> وتبادل الايونات في التربة : </a:t>
            </a:r>
            <a:endParaRPr lang="en-US" sz="2400" dirty="0">
              <a:ea typeface="Calibri"/>
              <a:cs typeface="Arial"/>
            </a:endParaRPr>
          </a:p>
          <a:p>
            <a:pPr algn="just"/>
            <a:r>
              <a:rPr lang="ar-IQ" dirty="0" smtClean="0">
                <a:effectLst/>
                <a:ea typeface="Calibri"/>
                <a:cs typeface="Times New Roman"/>
              </a:rPr>
              <a:t>      نظرا لامتلاك الدقائق الغروية ( الطين والمادة العضوية ) بسبب الاحلال المتماثل وتكسر حواف الطين وانفصال ايونات الهيدروجين من بعض المجاميع الفعالة في الدبال شحنات معظمها سالبة فيتم </a:t>
            </a:r>
            <a:r>
              <a:rPr lang="ar-IQ" dirty="0" err="1" smtClean="0">
                <a:effectLst/>
                <a:ea typeface="Calibri"/>
                <a:cs typeface="Times New Roman"/>
              </a:rPr>
              <a:t>ادمصاص</a:t>
            </a:r>
            <a:r>
              <a:rPr lang="ar-IQ" dirty="0" smtClean="0">
                <a:effectLst/>
                <a:ea typeface="Calibri"/>
                <a:cs typeface="Times New Roman"/>
              </a:rPr>
              <a:t> الماء والايونات وفي المعادن </a:t>
            </a:r>
            <a:r>
              <a:rPr lang="ar-IQ" dirty="0" err="1" smtClean="0">
                <a:effectLst/>
                <a:ea typeface="Calibri"/>
                <a:cs typeface="Times New Roman"/>
              </a:rPr>
              <a:t>السليكاتية</a:t>
            </a:r>
            <a:r>
              <a:rPr lang="ar-IQ" dirty="0" smtClean="0">
                <a:effectLst/>
                <a:ea typeface="Calibri"/>
                <a:cs typeface="Times New Roman"/>
              </a:rPr>
              <a:t> تكون معظم الايونات </a:t>
            </a:r>
            <a:r>
              <a:rPr lang="ar-IQ" dirty="0" err="1" smtClean="0">
                <a:effectLst/>
                <a:ea typeface="Calibri"/>
                <a:cs typeface="Times New Roman"/>
              </a:rPr>
              <a:t>الممدصة</a:t>
            </a:r>
            <a:r>
              <a:rPr lang="ar-IQ" dirty="0" smtClean="0">
                <a:effectLst/>
                <a:ea typeface="Calibri"/>
                <a:cs typeface="Times New Roman"/>
              </a:rPr>
              <a:t> موجبة الشحنة </a:t>
            </a:r>
            <a:r>
              <a:rPr lang="ar-IQ" dirty="0" err="1" smtClean="0">
                <a:effectLst/>
                <a:ea typeface="Calibri"/>
                <a:cs typeface="Times New Roman"/>
              </a:rPr>
              <a:t>وتاتي</a:t>
            </a:r>
            <a:r>
              <a:rPr lang="ar-IQ" dirty="0" smtClean="0">
                <a:effectLst/>
                <a:ea typeface="Calibri"/>
                <a:cs typeface="Times New Roman"/>
              </a:rPr>
              <a:t> </a:t>
            </a:r>
            <a:r>
              <a:rPr lang="ar-IQ" dirty="0" err="1" smtClean="0">
                <a:effectLst/>
                <a:ea typeface="Calibri"/>
                <a:cs typeface="Times New Roman"/>
              </a:rPr>
              <a:t>هذة</a:t>
            </a:r>
            <a:r>
              <a:rPr lang="ar-IQ" dirty="0" smtClean="0">
                <a:effectLst/>
                <a:ea typeface="Calibri"/>
                <a:cs typeface="Times New Roman"/>
              </a:rPr>
              <a:t> الايونات  الموجبة الى محلول التربة من فعل التجوية او التسميد او من عملية الاستصلاح </a:t>
            </a:r>
            <a:r>
              <a:rPr lang="ar-IQ" dirty="0" err="1" smtClean="0">
                <a:effectLst/>
                <a:ea typeface="Calibri"/>
                <a:cs typeface="Times New Roman"/>
              </a:rPr>
              <a:t>وتمدص</a:t>
            </a:r>
            <a:r>
              <a:rPr lang="ar-IQ" dirty="0" smtClean="0">
                <a:effectLst/>
                <a:ea typeface="Calibri"/>
                <a:cs typeface="Times New Roman"/>
              </a:rPr>
              <a:t> وتخزن على السطوح الغروية بشكل قابل للتبادل والامتصاص من قبل النبات . ان سرعه وسهولة حصول عملية التبادل تتغير حسب شحنه السطوح والايونات  </a:t>
            </a:r>
            <a:r>
              <a:rPr lang="ar-IQ" dirty="0" err="1" smtClean="0">
                <a:effectLst/>
                <a:ea typeface="Calibri"/>
                <a:cs typeface="Times New Roman"/>
              </a:rPr>
              <a:t>الممدصة</a:t>
            </a:r>
            <a:r>
              <a:rPr lang="ar-IQ" dirty="0" smtClean="0">
                <a:effectLst/>
                <a:ea typeface="Calibri"/>
                <a:cs typeface="Times New Roman"/>
              </a:rPr>
              <a:t> والذائبة ودرجة حموضة التربة </a:t>
            </a:r>
            <a:endParaRPr lang="ar-IQ" dirty="0"/>
          </a:p>
        </p:txBody>
      </p:sp>
    </p:spTree>
    <p:extLst>
      <p:ext uri="{BB962C8B-B14F-4D97-AF65-F5344CB8AC3E}">
        <p14:creationId xmlns:p14="http://schemas.microsoft.com/office/powerpoint/2010/main" val="175553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effectLst/>
                <a:ea typeface="Calibri"/>
                <a:cs typeface="Times New Roman"/>
              </a:rPr>
              <a:t>حيث يمكن ان يستبدل البوتاسيوم بأيونات اخرى من المحلول </a:t>
            </a:r>
          </a:p>
          <a:p>
            <a:endParaRPr lang="ar-IQ"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04863"/>
            <a:ext cx="8352928" cy="406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85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6068" y="1700808"/>
            <a:ext cx="82784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56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nSpc>
                <a:spcPct val="115000"/>
              </a:lnSpc>
              <a:spcAft>
                <a:spcPts val="1000"/>
              </a:spcAft>
              <a:tabLst>
                <a:tab pos="3759835" algn="l"/>
              </a:tabLst>
            </a:pPr>
            <a:r>
              <a:rPr lang="ar-IQ" dirty="0">
                <a:ea typeface="Calibri"/>
                <a:cs typeface="Times New Roman"/>
              </a:rPr>
              <a:t>نسبة الاشباع القاعدي = 	</a:t>
            </a:r>
            <a:r>
              <a:rPr lang="en-US" dirty="0" smtClean="0">
                <a:effectLst/>
                <a:latin typeface="Times New Roman"/>
                <a:ea typeface="Calibri"/>
                <a:cs typeface="Arial"/>
              </a:rPr>
              <a:t>x</a:t>
            </a:r>
            <a:r>
              <a:rPr lang="ar-IQ" dirty="0">
                <a:ea typeface="Calibri"/>
                <a:cs typeface="Times New Roman"/>
              </a:rPr>
              <a:t> 100 </a:t>
            </a:r>
            <a:endParaRPr lang="en-US" sz="2400" dirty="0">
              <a:ea typeface="Calibri"/>
              <a:cs typeface="Arial"/>
            </a:endParaRPr>
          </a:p>
          <a:p>
            <a:pPr>
              <a:lnSpc>
                <a:spcPct val="115000"/>
              </a:lnSpc>
              <a:spcAft>
                <a:spcPts val="1000"/>
              </a:spcAft>
              <a:tabLst>
                <a:tab pos="3759835" algn="l"/>
              </a:tabLst>
            </a:pPr>
            <a:r>
              <a:rPr lang="ar-IQ" dirty="0">
                <a:ea typeface="Calibri"/>
                <a:cs typeface="Times New Roman"/>
              </a:rPr>
              <a:t> </a:t>
            </a:r>
            <a:endParaRPr lang="en-US" sz="2400" dirty="0">
              <a:ea typeface="Calibri"/>
              <a:cs typeface="Arial"/>
            </a:endParaRPr>
          </a:p>
          <a:p>
            <a:pPr>
              <a:lnSpc>
                <a:spcPct val="115000"/>
              </a:lnSpc>
              <a:spcAft>
                <a:spcPts val="1000"/>
              </a:spcAft>
              <a:tabLst>
                <a:tab pos="3759835" algn="l"/>
              </a:tabLst>
            </a:pPr>
            <a:r>
              <a:rPr lang="ar-IQ" dirty="0">
                <a:ea typeface="Calibri"/>
                <a:cs typeface="Times New Roman"/>
              </a:rPr>
              <a:t> </a:t>
            </a:r>
            <a:endParaRPr lang="en-US" sz="2400" dirty="0">
              <a:ea typeface="Calibri"/>
              <a:cs typeface="Arial"/>
            </a:endParaRPr>
          </a:p>
          <a:p>
            <a:pPr>
              <a:lnSpc>
                <a:spcPct val="115000"/>
              </a:lnSpc>
              <a:spcAft>
                <a:spcPts val="1000"/>
              </a:spcAft>
              <a:tabLst>
                <a:tab pos="3759835" algn="l"/>
              </a:tabLst>
            </a:pPr>
            <a:r>
              <a:rPr lang="ar-IQ" dirty="0">
                <a:ea typeface="Calibri"/>
                <a:cs typeface="Times New Roman"/>
              </a:rPr>
              <a:t>اما نسبة الاشباع بالهيدروجين او اي ايون اخر فهي </a:t>
            </a:r>
            <a:endParaRPr lang="en-US" sz="2400" dirty="0">
              <a:ea typeface="Calibri"/>
              <a:cs typeface="Arial"/>
            </a:endParaRPr>
          </a:p>
          <a:p>
            <a:pPr>
              <a:lnSpc>
                <a:spcPct val="115000"/>
              </a:lnSpc>
              <a:spcAft>
                <a:spcPts val="1000"/>
              </a:spcAft>
              <a:tabLst>
                <a:tab pos="3759835" algn="l"/>
              </a:tabLst>
            </a:pPr>
            <a:r>
              <a:rPr lang="ar-IQ" dirty="0">
                <a:ea typeface="Calibri"/>
                <a:cs typeface="Times New Roman"/>
              </a:rPr>
              <a:t> </a:t>
            </a:r>
            <a:endParaRPr lang="en-US" sz="2400" dirty="0">
              <a:ea typeface="Calibri"/>
              <a:cs typeface="Arial"/>
            </a:endParaRPr>
          </a:p>
          <a:p>
            <a:pPr>
              <a:lnSpc>
                <a:spcPct val="115000"/>
              </a:lnSpc>
              <a:spcAft>
                <a:spcPts val="1000"/>
              </a:spcAft>
              <a:tabLst>
                <a:tab pos="4007485" algn="l"/>
              </a:tabLst>
            </a:pPr>
            <a:r>
              <a:rPr lang="ar-IQ" dirty="0">
                <a:ea typeface="Calibri"/>
                <a:cs typeface="Times New Roman"/>
              </a:rPr>
              <a:t>نسبة الاشباع بالهيدروجين =  	</a:t>
            </a:r>
            <a:r>
              <a:rPr lang="en-US" dirty="0" smtClean="0">
                <a:effectLst/>
                <a:latin typeface="Times New Roman"/>
                <a:ea typeface="Calibri"/>
                <a:cs typeface="Arial"/>
              </a:rPr>
              <a:t>x</a:t>
            </a:r>
            <a:r>
              <a:rPr lang="ar-IQ" dirty="0">
                <a:ea typeface="Calibri"/>
                <a:cs typeface="Times New Roman"/>
              </a:rPr>
              <a:t> 100 </a:t>
            </a:r>
            <a:endParaRPr lang="en-US" sz="2400" dirty="0">
              <a:ea typeface="Calibri"/>
              <a:cs typeface="Arial"/>
            </a:endParaRPr>
          </a:p>
          <a:p>
            <a:endParaRPr lang="ar-IQ" dirty="0"/>
          </a:p>
        </p:txBody>
      </p:sp>
    </p:spTree>
    <p:extLst>
      <p:ext uri="{BB962C8B-B14F-4D97-AF65-F5344CB8AC3E}">
        <p14:creationId xmlns:p14="http://schemas.microsoft.com/office/powerpoint/2010/main" val="53257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6626" name="Picture 2" descr="C:\Users\rashad\Desktop\New folder\٢٠١٩١٠٠٥_٢٢٣٠٣٢.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9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7650" name="Picture 2" descr="C:\Users\rashad\Desktop\New folder\٢٠١٩١٠٠٥_٢٢٣٠٣٦.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8554897" cy="641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2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146358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just">
              <a:lnSpc>
                <a:spcPct val="150000"/>
              </a:lnSpc>
              <a:spcAft>
                <a:spcPts val="1000"/>
              </a:spcAft>
            </a:pPr>
            <a:r>
              <a:rPr lang="ar-IQ" dirty="0">
                <a:ea typeface="Calibri"/>
                <a:cs typeface="Times New Roman"/>
              </a:rPr>
              <a:t>والحرارة ونسبة الرطوبة وعوامل اخرى . يعتمد التنافس بين الايونات الموجبة على معقد التبادل على عاملين 1- القوة التي يجذب بها الايون على السطح والتي تعتمد على شحنة الايون وحجمة ودرجة </a:t>
            </a:r>
            <a:r>
              <a:rPr lang="ar-IQ" dirty="0" err="1">
                <a:ea typeface="Calibri"/>
                <a:cs typeface="Times New Roman"/>
              </a:rPr>
              <a:t>تميئه</a:t>
            </a:r>
            <a:r>
              <a:rPr lang="ar-IQ" dirty="0">
                <a:ea typeface="Calibri"/>
                <a:cs typeface="Times New Roman"/>
              </a:rPr>
              <a:t> </a:t>
            </a:r>
            <a:endParaRPr lang="en-US" sz="2400" dirty="0">
              <a:ea typeface="Calibri"/>
              <a:cs typeface="Arial"/>
            </a:endParaRPr>
          </a:p>
          <a:p>
            <a:pPr>
              <a:lnSpc>
                <a:spcPct val="150000"/>
              </a:lnSpc>
              <a:spcAft>
                <a:spcPts val="1000"/>
              </a:spcAft>
            </a:pPr>
            <a:r>
              <a:rPr lang="ar-IQ" dirty="0">
                <a:ea typeface="Calibri"/>
                <a:cs typeface="Times New Roman"/>
              </a:rPr>
              <a:t>2- التركيز الايوني  في محلول التربة . تعتبر شحنة الايون من العوامل الرئيسية في قوة مسك الايون من قبل السطح وحسب التسلسل التالي </a:t>
            </a:r>
            <a:r>
              <a:rPr lang="en-US" dirty="0" smtClean="0">
                <a:effectLst/>
                <a:latin typeface="Times New Roman"/>
                <a:ea typeface="Calibri"/>
                <a:cs typeface="Arial"/>
              </a:rPr>
              <a:t>AL  </a:t>
            </a:r>
            <a:r>
              <a:rPr lang="ar-IQ" dirty="0">
                <a:latin typeface="Times New Roman"/>
                <a:ea typeface="Calibri"/>
              </a:rPr>
              <a:t>&gt; </a:t>
            </a:r>
            <a:r>
              <a:rPr lang="en-US" dirty="0" smtClean="0">
                <a:effectLst/>
                <a:latin typeface="Times New Roman"/>
                <a:ea typeface="Calibri"/>
                <a:cs typeface="Arial"/>
              </a:rPr>
              <a:t> Ca</a:t>
            </a:r>
            <a:r>
              <a:rPr lang="ar-IQ" dirty="0">
                <a:ea typeface="Calibri"/>
                <a:cs typeface="Times New Roman"/>
              </a:rPr>
              <a:t> = </a:t>
            </a:r>
            <a:r>
              <a:rPr lang="en-US" dirty="0" smtClean="0">
                <a:effectLst/>
                <a:latin typeface="Times New Roman"/>
                <a:ea typeface="Calibri"/>
                <a:cs typeface="Arial"/>
              </a:rPr>
              <a:t>Mg  </a:t>
            </a:r>
            <a:r>
              <a:rPr lang="ar-IQ" dirty="0">
                <a:latin typeface="Times New Roman"/>
                <a:ea typeface="Calibri"/>
              </a:rPr>
              <a:t>&gt; </a:t>
            </a:r>
            <a:r>
              <a:rPr lang="en-US" dirty="0" smtClean="0">
                <a:effectLst/>
                <a:latin typeface="Times New Roman"/>
                <a:ea typeface="Calibri"/>
                <a:cs typeface="Arial"/>
              </a:rPr>
              <a:t>k </a:t>
            </a:r>
            <a:r>
              <a:rPr lang="ar-IQ" dirty="0">
                <a:latin typeface="Times New Roman"/>
                <a:ea typeface="Calibri"/>
              </a:rPr>
              <a:t>&gt; </a:t>
            </a:r>
            <a:r>
              <a:rPr lang="en-US" dirty="0" smtClean="0">
                <a:effectLst/>
                <a:latin typeface="Times New Roman"/>
                <a:ea typeface="Calibri"/>
                <a:cs typeface="Arial"/>
              </a:rPr>
              <a:t>Na </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3845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nSpc>
                <a:spcPct val="115000"/>
              </a:lnSpc>
              <a:spcAft>
                <a:spcPts val="1000"/>
              </a:spcAft>
            </a:pPr>
            <a:r>
              <a:rPr lang="ar-IQ" b="1" dirty="0">
                <a:ea typeface="Calibri"/>
                <a:cs typeface="Times New Roman"/>
              </a:rPr>
              <a:t>توزيع الايونات قرب سطوح الدقائق والطبقة المزدوجة </a:t>
            </a:r>
            <a:endParaRPr lang="en-US" sz="2400" dirty="0">
              <a:ea typeface="Calibri"/>
              <a:cs typeface="Arial"/>
            </a:endParaRPr>
          </a:p>
          <a:p>
            <a:pPr algn="just">
              <a:lnSpc>
                <a:spcPct val="150000"/>
              </a:lnSpc>
              <a:spcAft>
                <a:spcPts val="1000"/>
              </a:spcAft>
            </a:pPr>
            <a:r>
              <a:rPr lang="ar-IQ" dirty="0">
                <a:ea typeface="Calibri"/>
                <a:cs typeface="Times New Roman"/>
              </a:rPr>
              <a:t>     نظرا لوجود الشحنة السالبة على سطوح دقائق الغرويات </a:t>
            </a:r>
            <a:r>
              <a:rPr lang="ar-IQ" dirty="0" err="1">
                <a:ea typeface="Calibri"/>
                <a:cs typeface="Times New Roman"/>
              </a:rPr>
              <a:t>فانها</a:t>
            </a:r>
            <a:r>
              <a:rPr lang="ar-IQ" dirty="0">
                <a:ea typeface="Calibri"/>
                <a:cs typeface="Times New Roman"/>
              </a:rPr>
              <a:t> تجذب الايونات الموجبة نحو سطوحها لذلك فان عدد الايونات الموجبة سيكثر بالقرب من </a:t>
            </a:r>
            <a:r>
              <a:rPr lang="ar-IQ" dirty="0" smtClean="0">
                <a:ea typeface="Calibri"/>
                <a:cs typeface="Times New Roman"/>
              </a:rPr>
              <a:t>السطح </a:t>
            </a:r>
            <a:r>
              <a:rPr lang="ar-IQ" dirty="0">
                <a:ea typeface="Calibri"/>
                <a:cs typeface="Times New Roman"/>
              </a:rPr>
              <a:t>ويقل كلما ابتعدنا عن السطح اما الايونات السالبة فيحدث لها العكس . </a:t>
            </a:r>
            <a:r>
              <a:rPr lang="ar-IQ" dirty="0">
                <a:solidFill>
                  <a:srgbClr val="FF0000"/>
                </a:solidFill>
                <a:ea typeface="Calibri"/>
                <a:cs typeface="Times New Roman"/>
              </a:rPr>
              <a:t>شكل  ص 143</a:t>
            </a:r>
            <a:endParaRPr lang="en-US" sz="2400" dirty="0">
              <a:ea typeface="Calibri"/>
              <a:cs typeface="Arial"/>
            </a:endParaRPr>
          </a:p>
          <a:p>
            <a:endParaRPr lang="ar-IQ" dirty="0"/>
          </a:p>
        </p:txBody>
      </p:sp>
    </p:spTree>
    <p:extLst>
      <p:ext uri="{BB962C8B-B14F-4D97-AF65-F5344CB8AC3E}">
        <p14:creationId xmlns:p14="http://schemas.microsoft.com/office/powerpoint/2010/main" val="314717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nSpc>
                <a:spcPct val="115000"/>
              </a:lnSpc>
              <a:spcAft>
                <a:spcPts val="1000"/>
              </a:spcAft>
            </a:pPr>
            <a:r>
              <a:rPr lang="ar-IQ" b="1" dirty="0">
                <a:ea typeface="Calibri"/>
                <a:cs typeface="Times New Roman"/>
              </a:rPr>
              <a:t>توزيع الايونات قرب سطوح الدقائق والطبقة المزدوجة </a:t>
            </a:r>
            <a:endParaRPr lang="en-US" sz="2400" dirty="0">
              <a:ea typeface="Calibri"/>
              <a:cs typeface="Arial"/>
            </a:endParaRPr>
          </a:p>
          <a:p>
            <a:pPr algn="just">
              <a:lnSpc>
                <a:spcPct val="150000"/>
              </a:lnSpc>
              <a:spcAft>
                <a:spcPts val="1000"/>
              </a:spcAft>
            </a:pPr>
            <a:r>
              <a:rPr lang="ar-IQ" dirty="0">
                <a:ea typeface="Calibri"/>
                <a:cs typeface="Times New Roman"/>
              </a:rPr>
              <a:t>     نظرا لوجود الشحنة السالبة على سطوح دقائق الغرويات </a:t>
            </a:r>
            <a:r>
              <a:rPr lang="ar-IQ" dirty="0" err="1">
                <a:ea typeface="Calibri"/>
                <a:cs typeface="Times New Roman"/>
              </a:rPr>
              <a:t>فانها</a:t>
            </a:r>
            <a:r>
              <a:rPr lang="ar-IQ" dirty="0">
                <a:ea typeface="Calibri"/>
                <a:cs typeface="Times New Roman"/>
              </a:rPr>
              <a:t> تجذب الايونات الموجبة نحو سطوحها لذلك فان عدد الايونات الموجبة سيكثر بالقرب من </a:t>
            </a:r>
            <a:r>
              <a:rPr lang="ar-IQ" dirty="0" err="1">
                <a:ea typeface="Calibri"/>
                <a:cs typeface="Times New Roman"/>
              </a:rPr>
              <a:t>السكح</a:t>
            </a:r>
            <a:r>
              <a:rPr lang="ar-IQ" dirty="0">
                <a:ea typeface="Calibri"/>
                <a:cs typeface="Times New Roman"/>
              </a:rPr>
              <a:t> ويقل كلما ابتعدنا عن السطح اما الايونات السالبة فيحدث لها العكس . </a:t>
            </a:r>
            <a:r>
              <a:rPr lang="ar-IQ" dirty="0">
                <a:solidFill>
                  <a:srgbClr val="FF0000"/>
                </a:solidFill>
                <a:ea typeface="Calibri"/>
                <a:cs typeface="Times New Roman"/>
              </a:rPr>
              <a:t>شكل  ص 143</a:t>
            </a:r>
            <a:endParaRPr lang="en-US" sz="2400" dirty="0">
              <a:ea typeface="Calibri"/>
              <a:cs typeface="Arial"/>
            </a:endParaRPr>
          </a:p>
          <a:p>
            <a:endParaRPr lang="ar-IQ" dirty="0"/>
          </a:p>
        </p:txBody>
      </p:sp>
    </p:spTree>
    <p:extLst>
      <p:ext uri="{BB962C8B-B14F-4D97-AF65-F5344CB8AC3E}">
        <p14:creationId xmlns:p14="http://schemas.microsoft.com/office/powerpoint/2010/main" val="314717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7"/>
            <a:ext cx="8640960"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49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1506" name="Picture 2" descr="C:\Users\rashad\Desktop\New folder\٢٠١٩١٠٠٥_٢١٣٨٣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8482889" cy="636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59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dirty="0">
                <a:ea typeface="Calibri"/>
                <a:cs typeface="Times New Roman"/>
              </a:rPr>
              <a:t>2- التبادل يحصل على اساس المكافئات ( ابدال شحنه بشحنه ) </a:t>
            </a:r>
            <a:endParaRPr lang="en-US" sz="2400" dirty="0">
              <a:ea typeface="Calibri"/>
              <a:cs typeface="Arial"/>
            </a:endParaRPr>
          </a:p>
          <a:p>
            <a:pPr>
              <a:lnSpc>
                <a:spcPct val="115000"/>
              </a:lnSpc>
              <a:spcAft>
                <a:spcPts val="1000"/>
              </a:spcAft>
            </a:pPr>
            <a:r>
              <a:rPr lang="ar-IQ" dirty="0">
                <a:ea typeface="Calibri"/>
                <a:cs typeface="Times New Roman"/>
              </a:rPr>
              <a:t>3- ان كلا من الايونين يوجدان على السطح وفي المحلول . ولكن التوزيع النهائي يعتمد على عدد ايونات الكالسيوم التي اضيفت للتربة . </a:t>
            </a:r>
            <a:endParaRPr lang="en-US" sz="2400" dirty="0">
              <a:ea typeface="Calibri"/>
              <a:cs typeface="Arial"/>
            </a:endParaRPr>
          </a:p>
          <a:p>
            <a:endParaRPr lang="ar-IQ" dirty="0"/>
          </a:p>
        </p:txBody>
      </p:sp>
    </p:spTree>
    <p:extLst>
      <p:ext uri="{BB962C8B-B14F-4D97-AF65-F5344CB8AC3E}">
        <p14:creationId xmlns:p14="http://schemas.microsoft.com/office/powerpoint/2010/main" val="319094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67544" y="260648"/>
            <a:ext cx="8589640" cy="6120680"/>
          </a:xfrm>
        </p:spPr>
        <p:txBody>
          <a:bodyPr>
            <a:normAutofit fontScale="85000" lnSpcReduction="10000"/>
          </a:bodyPr>
          <a:lstStyle/>
          <a:p>
            <a:pPr>
              <a:lnSpc>
                <a:spcPct val="115000"/>
              </a:lnSpc>
              <a:spcAft>
                <a:spcPts val="1000"/>
              </a:spcAft>
            </a:pPr>
            <a:r>
              <a:rPr lang="ar-IQ" b="1" dirty="0">
                <a:ea typeface="Calibri"/>
                <a:cs typeface="Times New Roman"/>
              </a:rPr>
              <a:t>الايونات الموجبة القابلة للتبادل السائدة في التربة  : </a:t>
            </a:r>
            <a:endParaRPr lang="en-US" sz="2400" dirty="0">
              <a:ea typeface="Calibri"/>
              <a:cs typeface="Arial"/>
            </a:endParaRPr>
          </a:p>
          <a:p>
            <a:pPr>
              <a:lnSpc>
                <a:spcPct val="115000"/>
              </a:lnSpc>
              <a:spcAft>
                <a:spcPts val="1000"/>
              </a:spcAft>
            </a:pPr>
            <a:r>
              <a:rPr lang="ar-IQ" dirty="0">
                <a:ea typeface="Calibri"/>
                <a:cs typeface="Times New Roman"/>
              </a:rPr>
              <a:t>      يعتمد نوع الايونات السائدة على معقد التبادل على المادة الاصل وعلى الظروف الجوية مثل الامطار ومستوى التجوية والغسل الذي مرت به المعادن . </a:t>
            </a:r>
            <a:endParaRPr lang="en-US" sz="2400" dirty="0">
              <a:ea typeface="Calibri"/>
              <a:cs typeface="Arial"/>
            </a:endParaRPr>
          </a:p>
          <a:p>
            <a:pPr algn="just">
              <a:lnSpc>
                <a:spcPct val="150000"/>
              </a:lnSpc>
              <a:spcAft>
                <a:spcPts val="1000"/>
              </a:spcAft>
            </a:pPr>
            <a:r>
              <a:rPr lang="ar-IQ" dirty="0">
                <a:ea typeface="Calibri"/>
                <a:cs typeface="Times New Roman"/>
              </a:rPr>
              <a:t>تسود ايونات </a:t>
            </a:r>
            <a:r>
              <a:rPr lang="en-US" dirty="0" smtClean="0">
                <a:effectLst/>
                <a:latin typeface="Times New Roman"/>
                <a:ea typeface="Calibri"/>
                <a:cs typeface="Arial"/>
              </a:rPr>
              <a:t>Ca , mg </a:t>
            </a:r>
            <a:r>
              <a:rPr lang="ar-IQ" dirty="0">
                <a:ea typeface="Calibri"/>
                <a:cs typeface="Times New Roman"/>
              </a:rPr>
              <a:t> في ترب المناطق الجافة مثل الترب العراقية , اما في الترب للمناطق الرطبة فان التجوية والغسل المستمرين تؤدي الى سيادة الهيدروجين والالمنيوم وتصبح الترب حامضية التفاعل . تتأثر نسبة الايونات </a:t>
            </a:r>
            <a:r>
              <a:rPr lang="ar-IQ" dirty="0" err="1">
                <a:ea typeface="Calibri"/>
                <a:cs typeface="Times New Roman"/>
              </a:rPr>
              <a:t>الممدصة</a:t>
            </a:r>
            <a:r>
              <a:rPr lang="ar-IQ" dirty="0">
                <a:ea typeface="Calibri"/>
                <a:cs typeface="Times New Roman"/>
              </a:rPr>
              <a:t> على السطح بتركيز الايونات الذائبة في المحلول . فكمية الايونات </a:t>
            </a:r>
            <a:r>
              <a:rPr lang="ar-IQ" dirty="0" err="1">
                <a:ea typeface="Calibri"/>
                <a:cs typeface="Times New Roman"/>
              </a:rPr>
              <a:t>الممدصة</a:t>
            </a:r>
            <a:r>
              <a:rPr lang="ar-IQ" dirty="0">
                <a:ea typeface="Calibri"/>
                <a:cs typeface="Times New Roman"/>
              </a:rPr>
              <a:t> لا تعتمد فقط على القوة التي يجذب بها الى السطح فحسب بل تتأثر ايضا بكمية الايونات الذائبة في المحلول . كما في الجدول التالي </a:t>
            </a:r>
            <a:endParaRPr lang="en-US" sz="2400" dirty="0">
              <a:ea typeface="Calibri"/>
              <a:cs typeface="Arial"/>
            </a:endParaRPr>
          </a:p>
          <a:p>
            <a:endParaRPr lang="ar-IQ" dirty="0"/>
          </a:p>
        </p:txBody>
      </p:sp>
    </p:spTree>
    <p:extLst>
      <p:ext uri="{BB962C8B-B14F-4D97-AF65-F5344CB8AC3E}">
        <p14:creationId xmlns:p14="http://schemas.microsoft.com/office/powerpoint/2010/main" val="155611619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658</Words>
  <Application>Microsoft Office PowerPoint</Application>
  <PresentationFormat>عرض على الشاشة (3:4)‏</PresentationFormat>
  <Paragraphs>40</Paragraphs>
  <Slides>25</Slides>
  <Notes>0</Notes>
  <HiddenSlides>0</HiddenSlides>
  <MMClips>0</MMClips>
  <ScaleCrop>false</ScaleCrop>
  <HeadingPairs>
    <vt:vector size="4" baseType="variant">
      <vt:variant>
        <vt:lpstr>نسق</vt:lpstr>
      </vt:variant>
      <vt:variant>
        <vt:i4>25</vt:i4>
      </vt:variant>
      <vt:variant>
        <vt:lpstr>عناوين الشرائح</vt:lpstr>
      </vt:variant>
      <vt:variant>
        <vt:i4>25</vt:i4>
      </vt:variant>
    </vt:vector>
  </HeadingPairs>
  <TitlesOfParts>
    <vt:vector size="50"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21_نسق Office</vt:lpstr>
      <vt:lpstr>22_نسق Office</vt:lpstr>
      <vt:lpstr>23_نسق Office</vt:lpstr>
      <vt:lpstr>24_نسق Office</vt:lpstr>
      <vt:lpstr> المحاضرةالسابعة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تركيز الايونات في محلول التربة مليمكافيء / لتر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المحاضرةالسابعة :  </dc:title>
  <dc:creator>Windows User</dc:creator>
  <cp:lastModifiedBy>DR.Ahmed Saker 2o1O</cp:lastModifiedBy>
  <cp:revision>2</cp:revision>
  <dcterms:created xsi:type="dcterms:W3CDTF">2020-01-17T17:17:47Z</dcterms:created>
  <dcterms:modified xsi:type="dcterms:W3CDTF">2021-03-16T19:05:07Z</dcterms:modified>
</cp:coreProperties>
</file>